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77" r:id="rId5"/>
    <p:sldId id="279" r:id="rId6"/>
    <p:sldId id="286" r:id="rId7"/>
    <p:sldId id="287" r:id="rId8"/>
    <p:sldId id="285" r:id="rId9"/>
    <p:sldId id="288" r:id="rId10"/>
    <p:sldId id="289" r:id="rId11"/>
    <p:sldId id="274" r:id="rId12"/>
    <p:sldId id="267" r:id="rId13"/>
    <p:sldId id="290" r:id="rId14"/>
    <p:sldId id="280" r:id="rId15"/>
    <p:sldId id="281" r:id="rId16"/>
    <p:sldId id="284" r:id="rId17"/>
    <p:sldId id="292" r:id="rId18"/>
    <p:sldId id="291" r:id="rId19"/>
    <p:sldId id="283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80CAC-724D-4B45-BE06-3D99D9EDB260}" v="4" dt="2023-01-03T04:07:24.156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3272" autoAdjust="0"/>
  </p:normalViewPr>
  <p:slideViewPr>
    <p:cSldViewPr snapToGrid="0">
      <p:cViewPr varScale="1">
        <p:scale>
          <a:sx n="29" d="100"/>
          <a:sy n="29" d="100"/>
        </p:scale>
        <p:origin x="684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o Isabella" userId="d455b246-4a1e-48fb-8406-3e524a0f5702" providerId="ADAL" clId="{A47908CD-377D-4D2A-B1E0-7CC547CCCC0D}"/>
    <pc:docChg chg="custSel modSld">
      <pc:chgData name="Renzo Isabella" userId="d455b246-4a1e-48fb-8406-3e524a0f5702" providerId="ADAL" clId="{A47908CD-377D-4D2A-B1E0-7CC547CCCC0D}" dt="2021-04-16T03:36:46.230" v="37" actId="368"/>
      <pc:docMkLst>
        <pc:docMk/>
      </pc:docMkLst>
      <pc:sldChg chg="modNotes">
        <pc:chgData name="Renzo Isabella" userId="d455b246-4a1e-48fb-8406-3e524a0f5702" providerId="ADAL" clId="{A47908CD-377D-4D2A-B1E0-7CC547CCCC0D}" dt="2021-04-16T03:36:46.161" v="17" actId="368"/>
        <pc:sldMkLst>
          <pc:docMk/>
          <pc:sldMk cId="142462048" sldId="267"/>
        </pc:sldMkLst>
      </pc:sldChg>
      <pc:sldChg chg="modNotes">
        <pc:chgData name="Renzo Isabella" userId="d455b246-4a1e-48fb-8406-3e524a0f5702" providerId="ADAL" clId="{A47908CD-377D-4D2A-B1E0-7CC547CCCC0D}" dt="2021-04-16T03:36:46.155" v="15" actId="368"/>
        <pc:sldMkLst>
          <pc:docMk/>
          <pc:sldMk cId="908817056" sldId="274"/>
        </pc:sldMkLst>
      </pc:sldChg>
      <pc:sldChg chg="modNotes">
        <pc:chgData name="Renzo Isabella" userId="d455b246-4a1e-48fb-8406-3e524a0f5702" providerId="ADAL" clId="{A47908CD-377D-4D2A-B1E0-7CC547CCCC0D}" dt="2021-04-16T03:36:46.082" v="1" actId="368"/>
        <pc:sldMkLst>
          <pc:docMk/>
          <pc:sldMk cId="353226357" sldId="277"/>
        </pc:sldMkLst>
      </pc:sldChg>
      <pc:sldChg chg="modNotes">
        <pc:chgData name="Renzo Isabella" userId="d455b246-4a1e-48fb-8406-3e524a0f5702" providerId="ADAL" clId="{A47908CD-377D-4D2A-B1E0-7CC547CCCC0D}" dt="2021-04-16T03:36:46.104" v="3" actId="368"/>
        <pc:sldMkLst>
          <pc:docMk/>
          <pc:sldMk cId="419276993" sldId="279"/>
        </pc:sldMkLst>
      </pc:sldChg>
      <pc:sldChg chg="modNotes">
        <pc:chgData name="Renzo Isabella" userId="d455b246-4a1e-48fb-8406-3e524a0f5702" providerId="ADAL" clId="{A47908CD-377D-4D2A-B1E0-7CC547CCCC0D}" dt="2021-04-16T03:36:46.176" v="21" actId="368"/>
        <pc:sldMkLst>
          <pc:docMk/>
          <pc:sldMk cId="3909285048" sldId="281"/>
        </pc:sldMkLst>
      </pc:sldChg>
      <pc:sldChg chg="modNotes">
        <pc:chgData name="Renzo Isabella" userId="d455b246-4a1e-48fb-8406-3e524a0f5702" providerId="ADAL" clId="{A47908CD-377D-4D2A-B1E0-7CC547CCCC0D}" dt="2021-04-16T03:36:46.202" v="29" actId="368"/>
        <pc:sldMkLst>
          <pc:docMk/>
          <pc:sldMk cId="2795889027" sldId="283"/>
        </pc:sldMkLst>
      </pc:sldChg>
      <pc:sldChg chg="modNotes">
        <pc:chgData name="Renzo Isabella" userId="d455b246-4a1e-48fb-8406-3e524a0f5702" providerId="ADAL" clId="{A47908CD-377D-4D2A-B1E0-7CC547CCCC0D}" dt="2021-04-16T03:36:46.182" v="23" actId="368"/>
        <pc:sldMkLst>
          <pc:docMk/>
          <pc:sldMk cId="1940038015" sldId="284"/>
        </pc:sldMkLst>
      </pc:sldChg>
      <pc:sldChg chg="modNotes">
        <pc:chgData name="Renzo Isabella" userId="d455b246-4a1e-48fb-8406-3e524a0f5702" providerId="ADAL" clId="{A47908CD-377D-4D2A-B1E0-7CC547CCCC0D}" dt="2021-04-16T03:36:46.139" v="9" actId="368"/>
        <pc:sldMkLst>
          <pc:docMk/>
          <pc:sldMk cId="1236548607" sldId="285"/>
        </pc:sldMkLst>
      </pc:sldChg>
      <pc:sldChg chg="modNotes">
        <pc:chgData name="Renzo Isabella" userId="d455b246-4a1e-48fb-8406-3e524a0f5702" providerId="ADAL" clId="{A47908CD-377D-4D2A-B1E0-7CC547CCCC0D}" dt="2021-04-16T03:36:46.123" v="5" actId="368"/>
        <pc:sldMkLst>
          <pc:docMk/>
          <pc:sldMk cId="4219726643" sldId="286"/>
        </pc:sldMkLst>
      </pc:sldChg>
      <pc:sldChg chg="modNotes">
        <pc:chgData name="Renzo Isabella" userId="d455b246-4a1e-48fb-8406-3e524a0f5702" providerId="ADAL" clId="{A47908CD-377D-4D2A-B1E0-7CC547CCCC0D}" dt="2021-04-16T03:36:46.133" v="7" actId="368"/>
        <pc:sldMkLst>
          <pc:docMk/>
          <pc:sldMk cId="2975718831" sldId="287"/>
        </pc:sldMkLst>
      </pc:sldChg>
      <pc:sldChg chg="modNotes">
        <pc:chgData name="Renzo Isabella" userId="d455b246-4a1e-48fb-8406-3e524a0f5702" providerId="ADAL" clId="{A47908CD-377D-4D2A-B1E0-7CC547CCCC0D}" dt="2021-04-16T03:36:46.145" v="11" actId="368"/>
        <pc:sldMkLst>
          <pc:docMk/>
          <pc:sldMk cId="1824774119" sldId="288"/>
        </pc:sldMkLst>
      </pc:sldChg>
      <pc:sldChg chg="modNotes">
        <pc:chgData name="Renzo Isabella" userId="d455b246-4a1e-48fb-8406-3e524a0f5702" providerId="ADAL" clId="{A47908CD-377D-4D2A-B1E0-7CC547CCCC0D}" dt="2021-04-16T03:36:46.150" v="13" actId="368"/>
        <pc:sldMkLst>
          <pc:docMk/>
          <pc:sldMk cId="1198405584" sldId="289"/>
        </pc:sldMkLst>
      </pc:sldChg>
      <pc:sldChg chg="modNotes">
        <pc:chgData name="Renzo Isabella" userId="d455b246-4a1e-48fb-8406-3e524a0f5702" providerId="ADAL" clId="{A47908CD-377D-4D2A-B1E0-7CC547CCCC0D}" dt="2021-04-16T03:36:46.167" v="19" actId="368"/>
        <pc:sldMkLst>
          <pc:docMk/>
          <pc:sldMk cId="188825696" sldId="290"/>
        </pc:sldMkLst>
      </pc:sldChg>
      <pc:sldChg chg="modNotes">
        <pc:chgData name="Renzo Isabella" userId="d455b246-4a1e-48fb-8406-3e524a0f5702" providerId="ADAL" clId="{A47908CD-377D-4D2A-B1E0-7CC547CCCC0D}" dt="2021-04-16T03:36:46.194" v="27" actId="368"/>
        <pc:sldMkLst>
          <pc:docMk/>
          <pc:sldMk cId="4169978375" sldId="291"/>
        </pc:sldMkLst>
      </pc:sldChg>
      <pc:sldChg chg="modNotes">
        <pc:chgData name="Renzo Isabella" userId="d455b246-4a1e-48fb-8406-3e524a0f5702" providerId="ADAL" clId="{A47908CD-377D-4D2A-B1E0-7CC547CCCC0D}" dt="2021-04-16T03:36:46.187" v="25" actId="368"/>
        <pc:sldMkLst>
          <pc:docMk/>
          <pc:sldMk cId="2605014557" sldId="292"/>
        </pc:sldMkLst>
      </pc:sldChg>
      <pc:sldChg chg="modNotes">
        <pc:chgData name="Renzo Isabella" userId="d455b246-4a1e-48fb-8406-3e524a0f5702" providerId="ADAL" clId="{A47908CD-377D-4D2A-B1E0-7CC547CCCC0D}" dt="2021-04-16T03:36:46.208" v="31" actId="368"/>
        <pc:sldMkLst>
          <pc:docMk/>
          <pc:sldMk cId="3204976605" sldId="293"/>
        </pc:sldMkLst>
      </pc:sldChg>
      <pc:sldChg chg="modNotes">
        <pc:chgData name="Renzo Isabella" userId="d455b246-4a1e-48fb-8406-3e524a0f5702" providerId="ADAL" clId="{A47908CD-377D-4D2A-B1E0-7CC547CCCC0D}" dt="2021-04-16T03:36:46.218" v="33" actId="368"/>
        <pc:sldMkLst>
          <pc:docMk/>
          <pc:sldMk cId="821656794" sldId="295"/>
        </pc:sldMkLst>
      </pc:sldChg>
      <pc:sldChg chg="modNotes">
        <pc:chgData name="Renzo Isabella" userId="d455b246-4a1e-48fb-8406-3e524a0f5702" providerId="ADAL" clId="{A47908CD-377D-4D2A-B1E0-7CC547CCCC0D}" dt="2021-04-16T03:36:46.225" v="35" actId="368"/>
        <pc:sldMkLst>
          <pc:docMk/>
          <pc:sldMk cId="2597777720" sldId="296"/>
        </pc:sldMkLst>
      </pc:sldChg>
      <pc:sldChg chg="modNotes">
        <pc:chgData name="Renzo Isabella" userId="d455b246-4a1e-48fb-8406-3e524a0f5702" providerId="ADAL" clId="{A47908CD-377D-4D2A-B1E0-7CC547CCCC0D}" dt="2021-04-16T03:36:46.230" v="37" actId="368"/>
        <pc:sldMkLst>
          <pc:docMk/>
          <pc:sldMk cId="3236153346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2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9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3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6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9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3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1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43F26-F13D-4EE3-B7EF-28B9F4ED7D2A}"/>
              </a:ext>
            </a:extLst>
          </p:cNvPr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0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43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9700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1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82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564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EE82B-0687-4994-AD98-73DBF4490319}"/>
              </a:ext>
            </a:extLst>
          </p:cNvPr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F3565-1779-4A90-9421-65D7D1308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586A5-288F-4323-A163-D071D843D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2BD65C-6C21-4481-8CA4-60D59631CE83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83884-F5CF-4057-B10C-481A66A4B3DC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1E756-656D-4245-B192-8B2021B76F7E}"/>
              </a:ext>
            </a:extLst>
          </p:cNvPr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6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Non-residents &amp; real estate Sales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S. 116 issues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holds 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Legislation and OREA APS says purchaser holds back</a:t>
            </a:r>
          </a:p>
          <a:p>
            <a:r>
              <a:rPr lang="en-US" sz="2800" dirty="0"/>
              <a:t>Purchaser must remit to CRA within 30 days of the end of the month</a:t>
            </a:r>
          </a:p>
          <a:p>
            <a:r>
              <a:rPr lang="en-US" sz="2800" dirty="0"/>
              <a:t>Can form a super-priority on your client’s newly-purchased property</a:t>
            </a:r>
          </a:p>
          <a:p>
            <a:r>
              <a:rPr lang="en-US" sz="2800" dirty="0"/>
              <a:t>See sample undertaking in materials</a:t>
            </a:r>
          </a:p>
        </p:txBody>
      </p:sp>
    </p:spTree>
    <p:extLst>
      <p:ext uri="{BB962C8B-B14F-4D97-AF65-F5344CB8AC3E}">
        <p14:creationId xmlns:p14="http://schemas.microsoft.com/office/powerpoint/2010/main" val="1888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Kau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S. 116  affidavit was provided, but the purchaser was still liable for the tax</a:t>
            </a:r>
          </a:p>
          <a:p>
            <a:r>
              <a:rPr lang="en-US" sz="2800" dirty="0"/>
              <a:t>Purchaser knew vendor did not live in condo</a:t>
            </a:r>
          </a:p>
          <a:p>
            <a:r>
              <a:rPr lang="en-US" sz="2800" dirty="0"/>
              <a:t>When the vendor purchased, address for service was in California</a:t>
            </a:r>
          </a:p>
          <a:p>
            <a:r>
              <a:rPr lang="en-US" sz="2800" dirty="0"/>
              <a:t>On the transfer, vendor’s address for service was the same California address</a:t>
            </a:r>
          </a:p>
        </p:txBody>
      </p:sp>
    </p:spTree>
    <p:extLst>
      <p:ext uri="{BB962C8B-B14F-4D97-AF65-F5344CB8AC3E}">
        <p14:creationId xmlns:p14="http://schemas.microsoft.com/office/powerpoint/2010/main" val="23785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3EA720-FD4B-48F1-8444-712072C76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41599"/>
              </p:ext>
            </p:extLst>
          </p:nvPr>
        </p:nvGraphicFramePr>
        <p:xfrm>
          <a:off x="3452607" y="0"/>
          <a:ext cx="528678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771935" imgH="7486650" progId="AcroExch.Document.7">
                  <p:embed/>
                </p:oleObj>
              </mc:Choice>
              <mc:Fallback>
                <p:oleObj name="Acrobat Document" r:id="rId3" imgW="5771935" imgH="7486650" progId="AcroExch.Document.7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B3EA720-FD4B-48F1-8444-712072C769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2607" y="0"/>
                        <a:ext cx="528678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2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EA2D630-B34D-4650-807A-8453E4E2D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02376"/>
              </p:ext>
            </p:extLst>
          </p:nvPr>
        </p:nvGraphicFramePr>
        <p:xfrm>
          <a:off x="-1642" y="214312"/>
          <a:ext cx="12193642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762302" imgH="3038245" progId="AcroExch.Document.7">
                  <p:embed/>
                </p:oleObj>
              </mc:Choice>
              <mc:Fallback>
                <p:oleObj name="Acrobat Document" r:id="rId3" imgW="5762302" imgH="3038245" progId="AcroExch.Document.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EA2D630-B34D-4650-807A-8453E4E2D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42" y="214312"/>
                        <a:ext cx="12193642" cy="642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vendor has a mortgage – are we screwed?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</a:t>
            </a:r>
          </a:p>
          <a:p>
            <a:r>
              <a:rPr lang="en-US" sz="3200" dirty="0"/>
              <a:t>Get your client to file as early as you can</a:t>
            </a:r>
          </a:p>
          <a:p>
            <a:r>
              <a:rPr lang="en-US" sz="3200" dirty="0"/>
              <a:t>Get your client to ask for a comfort letter right away</a:t>
            </a:r>
          </a:p>
          <a:p>
            <a:r>
              <a:rPr lang="en-US" sz="3200" dirty="0"/>
              <a:t>Usually issued within 60 – 90 days</a:t>
            </a:r>
          </a:p>
        </p:txBody>
      </p:sp>
    </p:spTree>
    <p:extLst>
      <p:ext uri="{BB962C8B-B14F-4D97-AF65-F5344CB8AC3E}">
        <p14:creationId xmlns:p14="http://schemas.microsoft.com/office/powerpoint/2010/main" val="26050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254627B-34AC-414D-BEB7-39BA9570C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holdback 25% or 50%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Key definition for 50% “depreciable property that is TCP (real or immovable property situated in Canada)”</a:t>
            </a:r>
          </a:p>
          <a:p>
            <a:r>
              <a:rPr lang="en-US" sz="2800" dirty="0"/>
              <a:t>Depreciable means income producing &amp; wasting</a:t>
            </a:r>
          </a:p>
          <a:p>
            <a:r>
              <a:rPr lang="en-US" sz="2800" dirty="0"/>
              <a:t>So personal use or land 25%</a:t>
            </a:r>
          </a:p>
          <a:p>
            <a:r>
              <a:rPr lang="en-US" sz="2800" dirty="0"/>
              <a:t>Income-producing building is 50%</a:t>
            </a:r>
          </a:p>
        </p:txBody>
      </p:sp>
    </p:spTree>
    <p:extLst>
      <p:ext uri="{BB962C8B-B14F-4D97-AF65-F5344CB8AC3E}">
        <p14:creationId xmlns:p14="http://schemas.microsoft.com/office/powerpoint/2010/main" val="27958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asked the CRA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Q1 – If selling land &amp; building, are there different rates of holdback on the land &amp; building?</a:t>
            </a:r>
          </a:p>
          <a:p>
            <a:r>
              <a:rPr lang="en-US" sz="2800" dirty="0"/>
              <a:t>Q2 How do we allocate the purchase price between land &amp; building</a:t>
            </a:r>
          </a:p>
          <a:p>
            <a:r>
              <a:rPr lang="en-US" sz="2800" dirty="0"/>
              <a:t>Q3 What evidence does a purchaser need to keep</a:t>
            </a:r>
          </a:p>
        </p:txBody>
      </p:sp>
    </p:spTree>
    <p:extLst>
      <p:ext uri="{BB962C8B-B14F-4D97-AF65-F5344CB8AC3E}">
        <p14:creationId xmlns:p14="http://schemas.microsoft.com/office/powerpoint/2010/main" val="32049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44" y="1935921"/>
            <a:ext cx="10353762" cy="4152336"/>
          </a:xfrm>
        </p:spPr>
        <p:txBody>
          <a:bodyPr>
            <a:noAutofit/>
          </a:bodyPr>
          <a:lstStyle/>
          <a:p>
            <a:r>
              <a:rPr lang="en-US" sz="2800" dirty="0"/>
              <a:t>If RE consists of land &amp; building, are there different rates of holdback on the land &amp; building?</a:t>
            </a:r>
          </a:p>
          <a:p>
            <a:r>
              <a:rPr lang="en-US" sz="2800" dirty="0"/>
              <a:t>Yes, if income producing property you need to allocate the purchase price between L &amp; B</a:t>
            </a:r>
          </a:p>
          <a:p>
            <a:r>
              <a:rPr lang="en-US" sz="2800" dirty="0"/>
              <a:t>25% applies to land</a:t>
            </a:r>
          </a:p>
          <a:p>
            <a:r>
              <a:rPr lang="en-US" sz="2800" dirty="0"/>
              <a:t>50% applies to building</a:t>
            </a:r>
          </a:p>
          <a:p>
            <a:r>
              <a:rPr lang="en-US" sz="2800" dirty="0"/>
              <a:t>If personal use, don’t need to allocate, 25% to everything</a:t>
            </a:r>
          </a:p>
        </p:txBody>
      </p:sp>
    </p:spTree>
    <p:extLst>
      <p:ext uri="{BB962C8B-B14F-4D97-AF65-F5344CB8AC3E}">
        <p14:creationId xmlns:p14="http://schemas.microsoft.com/office/powerpoint/2010/main" val="6806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44" y="1486464"/>
            <a:ext cx="10353762" cy="4761936"/>
          </a:xfrm>
        </p:spPr>
        <p:txBody>
          <a:bodyPr>
            <a:noAutofit/>
          </a:bodyPr>
          <a:lstStyle/>
          <a:p>
            <a:r>
              <a:rPr lang="en-US" sz="2800" dirty="0"/>
              <a:t>How should we allocate?</a:t>
            </a:r>
          </a:p>
          <a:p>
            <a:r>
              <a:rPr lang="en-US" sz="2800" dirty="0"/>
              <a:t>If agreement allocates, great</a:t>
            </a:r>
          </a:p>
          <a:p>
            <a:r>
              <a:rPr lang="en-US" sz="2800" dirty="0"/>
              <a:t>If not, must be reasonable</a:t>
            </a:r>
          </a:p>
          <a:p>
            <a:r>
              <a:rPr lang="en-US" sz="2800" dirty="0"/>
              <a:t>If parties are arm’s length CRA will assume they are being reasonable</a:t>
            </a:r>
          </a:p>
          <a:p>
            <a:r>
              <a:rPr lang="en-US" sz="2800" dirty="0"/>
              <a:t>If in doubt, hold back 50%</a:t>
            </a:r>
          </a:p>
          <a:p>
            <a:r>
              <a:rPr lang="en-US" sz="2800" dirty="0"/>
              <a:t>Whether depreciation taken is irrelevant, if it is income-producing then it is 50% on building</a:t>
            </a:r>
          </a:p>
        </p:txBody>
      </p:sp>
    </p:spTree>
    <p:extLst>
      <p:ext uri="{BB962C8B-B14F-4D97-AF65-F5344CB8AC3E}">
        <p14:creationId xmlns:p14="http://schemas.microsoft.com/office/powerpoint/2010/main" val="8216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E9909D-3A95-4F68-BA2C-A8FF7A0A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2002631"/>
            <a:ext cx="9733512" cy="2852737"/>
          </a:xfrm>
        </p:spPr>
        <p:txBody>
          <a:bodyPr/>
          <a:lstStyle/>
          <a:p>
            <a:r>
              <a:rPr lang="en-US" dirty="0"/>
              <a:t>How Confident are you in handling tax issues with a non-resident vendor?</a:t>
            </a:r>
          </a:p>
        </p:txBody>
      </p:sp>
    </p:spTree>
    <p:extLst>
      <p:ext uri="{BB962C8B-B14F-4D97-AF65-F5344CB8AC3E}">
        <p14:creationId xmlns:p14="http://schemas.microsoft.com/office/powerpoint/2010/main" val="4192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evidence should a purchaser keep?</a:t>
            </a:r>
          </a:p>
          <a:p>
            <a:r>
              <a:rPr lang="en-US" sz="2800" dirty="0" err="1"/>
              <a:t>Comparables</a:t>
            </a:r>
            <a:r>
              <a:rPr lang="en-US" sz="2800" dirty="0"/>
              <a:t>, appraisals</a:t>
            </a:r>
          </a:p>
          <a:p>
            <a:r>
              <a:rPr lang="en-US" sz="2800" dirty="0"/>
              <a:t>If not sure hold back 50%</a:t>
            </a:r>
          </a:p>
        </p:txBody>
      </p:sp>
    </p:spTree>
    <p:extLst>
      <p:ext uri="{BB962C8B-B14F-4D97-AF65-F5344CB8AC3E}">
        <p14:creationId xmlns:p14="http://schemas.microsoft.com/office/powerpoint/2010/main" val="25977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 non-residency issues early</a:t>
            </a:r>
          </a:p>
          <a:p>
            <a:r>
              <a:rPr lang="en-US" sz="2800" dirty="0"/>
              <a:t>If acting for a non-resident purchaser, tell them to talk to you when they </a:t>
            </a:r>
            <a:r>
              <a:rPr lang="en-US" sz="2800" i="1" dirty="0"/>
              <a:t>think</a:t>
            </a:r>
            <a:r>
              <a:rPr lang="en-US" sz="2800" dirty="0"/>
              <a:t> about selling</a:t>
            </a:r>
          </a:p>
          <a:p>
            <a:r>
              <a:rPr lang="en-US" sz="2800" dirty="0"/>
              <a:t>Purchaser holds &amp; remits</a:t>
            </a:r>
          </a:p>
          <a:p>
            <a:r>
              <a:rPr lang="en-US" sz="2800" dirty="0"/>
              <a:t>Sometimes 25%, sometimes 50%</a:t>
            </a:r>
          </a:p>
        </p:txBody>
      </p:sp>
    </p:spTree>
    <p:extLst>
      <p:ext uri="{BB962C8B-B14F-4D97-AF65-F5344CB8AC3E}">
        <p14:creationId xmlns:p14="http://schemas.microsoft.com/office/powerpoint/2010/main" val="32361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 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762532"/>
            <a:ext cx="10353762" cy="1332936"/>
          </a:xfrm>
        </p:spPr>
        <p:txBody>
          <a:bodyPr>
            <a:normAutofit/>
          </a:bodyPr>
          <a:lstStyle/>
          <a:p>
            <a:r>
              <a:rPr lang="en-US" sz="3200" b="1" dirty="0"/>
              <a:t>PLAN EARLY – FIND OUT IF YOUR VENDOR IS A NON-RESIDENT WHEN OPENING YOUR FILE</a:t>
            </a:r>
          </a:p>
        </p:txBody>
      </p:sp>
    </p:spTree>
    <p:extLst>
      <p:ext uri="{BB962C8B-B14F-4D97-AF65-F5344CB8AC3E}">
        <p14:creationId xmlns:p14="http://schemas.microsoft.com/office/powerpoint/2010/main" val="42197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RENZO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87716"/>
            <a:ext cx="10353762" cy="2482568"/>
          </a:xfrm>
        </p:spPr>
        <p:txBody>
          <a:bodyPr>
            <a:noAutofit/>
          </a:bodyPr>
          <a:lstStyle/>
          <a:p>
            <a:r>
              <a:rPr lang="en-US" sz="3200" b="1" dirty="0"/>
              <a:t>Real estate lawyer</a:t>
            </a:r>
          </a:p>
          <a:p>
            <a:r>
              <a:rPr lang="en-US" sz="3200" b="1" dirty="0"/>
              <a:t>Former federal Department of Finance official (tax legislation division)</a:t>
            </a:r>
          </a:p>
          <a:p>
            <a:r>
              <a:rPr lang="en-US" sz="3200" b="1" dirty="0"/>
              <a:t>Two teams, referees and the NHL</a:t>
            </a:r>
          </a:p>
        </p:txBody>
      </p:sp>
    </p:spTree>
    <p:extLst>
      <p:ext uri="{BB962C8B-B14F-4D97-AF65-F5344CB8AC3E}">
        <p14:creationId xmlns:p14="http://schemas.microsoft.com/office/powerpoint/2010/main" val="29757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>
            <a:noAutofit/>
          </a:bodyPr>
          <a:lstStyle/>
          <a:p>
            <a:r>
              <a:rPr lang="en-US" sz="2800" b="1" dirty="0"/>
              <a:t>What is s. 116 of the income tax act, and when does it apply?</a:t>
            </a:r>
          </a:p>
          <a:p>
            <a:r>
              <a:rPr lang="en-US" sz="2800" b="1" dirty="0"/>
              <a:t>Compliance </a:t>
            </a:r>
          </a:p>
          <a:p>
            <a:pPr lvl="1"/>
            <a:r>
              <a:rPr lang="en-US" sz="2800" b="1" dirty="0"/>
              <a:t>Is an affidavit enough?</a:t>
            </a:r>
          </a:p>
          <a:p>
            <a:pPr lvl="1"/>
            <a:r>
              <a:rPr lang="en-US" sz="2800" b="1" dirty="0"/>
              <a:t>Who holds back?</a:t>
            </a:r>
          </a:p>
          <a:p>
            <a:r>
              <a:rPr lang="en-US" sz="2800" b="1" dirty="0"/>
              <a:t>25% holdback or 50% holdback? </a:t>
            </a:r>
          </a:p>
          <a:p>
            <a:pPr lvl="1"/>
            <a:r>
              <a:rPr lang="en-US" sz="2800" b="1" dirty="0"/>
              <a:t>Some new information from the CRA</a:t>
            </a:r>
          </a:p>
        </p:txBody>
      </p:sp>
    </p:spTree>
    <p:extLst>
      <p:ext uri="{BB962C8B-B14F-4D97-AF65-F5344CB8AC3E}">
        <p14:creationId xmlns:p14="http://schemas.microsoft.com/office/powerpoint/2010/main" val="12365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read of s 116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Where … a purchaser has acquired from a non-resident person any (real property), the purchaser, unless</a:t>
            </a:r>
          </a:p>
          <a:p>
            <a:pPr marL="457200" indent="-457200">
              <a:buAutoNum type="alphaLcParenBoth"/>
            </a:pPr>
            <a:r>
              <a:rPr lang="en-US" sz="2800" dirty="0"/>
              <a:t>After </a:t>
            </a:r>
            <a:r>
              <a:rPr lang="en-US" sz="2800" u="sng" dirty="0"/>
              <a:t>reasonable inquiry</a:t>
            </a:r>
            <a:r>
              <a:rPr lang="en-US" sz="2800" dirty="0"/>
              <a:t> the purchaser had </a:t>
            </a:r>
            <a:r>
              <a:rPr lang="en-US" sz="2800" u="sng" dirty="0"/>
              <a:t>no reason</a:t>
            </a:r>
            <a:r>
              <a:rPr lang="en-US" sz="2800" dirty="0"/>
              <a:t> to believe that the (Vendor) was not resident in Canada… or,</a:t>
            </a:r>
          </a:p>
          <a:p>
            <a:pPr marL="457200" indent="-457200">
              <a:buAutoNum type="alphaLcParenBoth"/>
            </a:pPr>
            <a:r>
              <a:rPr lang="en-US" sz="2800" dirty="0"/>
              <a:t>A certificate … has been issued to the purchaser by the Minister in respect of the property</a:t>
            </a:r>
          </a:p>
        </p:txBody>
      </p:sp>
    </p:spTree>
    <p:extLst>
      <p:ext uri="{BB962C8B-B14F-4D97-AF65-F5344CB8AC3E}">
        <p14:creationId xmlns:p14="http://schemas.microsoft.com/office/powerpoint/2010/main" val="18247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read of s 116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…is liable to pay … 25% of the amount … by which</a:t>
            </a:r>
          </a:p>
          <a:p>
            <a:pPr marL="0" indent="0">
              <a:buNone/>
            </a:pPr>
            <a:r>
              <a:rPr lang="en-US" sz="2800" dirty="0"/>
              <a:t>(c) (the purchase price of the property) exceeds</a:t>
            </a:r>
          </a:p>
          <a:p>
            <a:pPr marL="0" indent="0">
              <a:buNone/>
            </a:pPr>
            <a:r>
              <a:rPr lang="en-US" sz="2800" dirty="0"/>
              <a:t>(d)(the 116 certificate, if any)</a:t>
            </a:r>
          </a:p>
          <a:p>
            <a:pPr marL="0" indent="0">
              <a:buNone/>
            </a:pPr>
            <a:r>
              <a:rPr lang="en-US" sz="2800" dirty="0"/>
              <a:t>And (the purchaser) is entitled to deduct or withhold … any amount paid by the purchaser as a tax</a:t>
            </a:r>
          </a:p>
        </p:txBody>
      </p:sp>
    </p:spTree>
    <p:extLst>
      <p:ext uri="{BB962C8B-B14F-4D97-AF65-F5344CB8AC3E}">
        <p14:creationId xmlns:p14="http://schemas.microsoft.com/office/powerpoint/2010/main" val="11984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9787DC-4AC7-47E4-8E06-A93302AC8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24543"/>
              </p:ext>
            </p:extLst>
          </p:nvPr>
        </p:nvGraphicFramePr>
        <p:xfrm>
          <a:off x="-6" y="2412999"/>
          <a:ext cx="12192006" cy="203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042" imgH="971550" progId="AcroExch.Document.7">
                  <p:embed/>
                </p:oleObj>
              </mc:Choice>
              <mc:Fallback>
                <p:oleObj name="Acrobat Document" r:id="rId3" imgW="5829042" imgH="971550" progId="AcroExch.Document.7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9787DC-4AC7-47E4-8E06-A93302AC8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" y="2412999"/>
                        <a:ext cx="12192006" cy="2032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 Section 116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Withholding has nothing to do with the amount of tax the vendor will have to pay</a:t>
            </a:r>
          </a:p>
          <a:p>
            <a:r>
              <a:rPr lang="en-US" sz="2800" dirty="0"/>
              <a:t>Penalties can be severe – as high as 20%</a:t>
            </a:r>
          </a:p>
          <a:p>
            <a:r>
              <a:rPr lang="en-US" sz="2800" dirty="0"/>
              <a:t>2 types of holdbacks 25% or 50%</a:t>
            </a:r>
          </a:p>
          <a:p>
            <a:r>
              <a:rPr lang="en-US" sz="2800" dirty="0"/>
              <a:t>You can reduce the holdback by getting your vendor client to file early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4C4F13122B84CA94CC45587804964" ma:contentTypeVersion="17" ma:contentTypeDescription="Create a new document." ma:contentTypeScope="" ma:versionID="1ee5b8dd698b31b5315a015dcc026a69">
  <xsd:schema xmlns:xsd="http://www.w3.org/2001/XMLSchema" xmlns:xs="http://www.w3.org/2001/XMLSchema" xmlns:p="http://schemas.microsoft.com/office/2006/metadata/properties" xmlns:ns2="1eeef847-b0b4-4627-aa23-fd3b9f6608c2" xmlns:ns3="ac515e60-6f23-4458-bfaf-08c3adc712b8" targetNamespace="http://schemas.microsoft.com/office/2006/metadata/properties" ma:root="true" ma:fieldsID="37e24bdade534c32b28b82c362535d4f" ns2:_="" ns3:_="">
    <xsd:import namespace="1eeef847-b0b4-4627-aa23-fd3b9f6608c2"/>
    <xsd:import namespace="ac515e60-6f23-4458-bfaf-08c3adc712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ef847-b0b4-4627-aa23-fd3b9f660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5ba7eca-9109-4982-ba8e-bee8bdfdd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15e60-6f23-4458-bfaf-08c3adc712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318b6b4-93fb-4842-9c8a-a6a95ac280aa}" ma:internalName="TaxCatchAll" ma:showField="CatchAllData" ma:web="ac515e60-6f23-4458-bfaf-08c3adc712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eeef847-b0b4-4627-aa23-fd3b9f6608c2" xsi:nil="true"/>
    <lcf76f155ced4ddcb4097134ff3c332f xmlns="1eeef847-b0b4-4627-aa23-fd3b9f6608c2">
      <Terms xmlns="http://schemas.microsoft.com/office/infopath/2007/PartnerControls"/>
    </lcf76f155ced4ddcb4097134ff3c332f>
    <TaxCatchAll xmlns="ac515e60-6f23-4458-bfaf-08c3adc712b8" xsi:nil="true"/>
  </documentManagement>
</p:properties>
</file>

<file path=customXml/itemProps1.xml><?xml version="1.0" encoding="utf-8"?>
<ds:datastoreItem xmlns:ds="http://schemas.openxmlformats.org/officeDocument/2006/customXml" ds:itemID="{56062CF1-A19C-4BC5-A496-5DC9199D15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56220F-C697-4B6B-BAE8-D4BD71760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ef847-b0b4-4627-aa23-fd3b9f6608c2"/>
    <ds:schemaRef ds:uri="ac515e60-6f23-4458-bfaf-08c3adc71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331C33-25D4-4F08-ABEE-B21CB7DBA5BD}">
  <ds:schemaRefs>
    <ds:schemaRef ds:uri="http://purl.org/dc/terms/"/>
    <ds:schemaRef ds:uri="http://purl.org/dc/dcmitype/"/>
    <ds:schemaRef ds:uri="http://purl.org/dc/elements/1.1/"/>
    <ds:schemaRef ds:uri="ac515e60-6f23-4458-bfaf-08c3adc712b8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eeef847-b0b4-4627-aa23-fd3b9f6608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291</TotalTime>
  <Words>698</Words>
  <Application>Microsoft Office PowerPoint</Application>
  <PresentationFormat>Widescreen</PresentationFormat>
  <Paragraphs>97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Cambria</vt:lpstr>
      <vt:lpstr>Rockwell</vt:lpstr>
      <vt:lpstr>Damask</vt:lpstr>
      <vt:lpstr>Acrobat Document</vt:lpstr>
      <vt:lpstr>Non-residents &amp; real estate Sales</vt:lpstr>
      <vt:lpstr>How Confident are you in handling tax issues with a non-resident vendor?</vt:lpstr>
      <vt:lpstr>TODAY’S KEY TAKEAWAY</vt:lpstr>
      <vt:lpstr>ABOUT RENZO</vt:lpstr>
      <vt:lpstr>Overview</vt:lpstr>
      <vt:lpstr>An easier read of s 116</vt:lpstr>
      <vt:lpstr>An easier read of s 116 </vt:lpstr>
      <vt:lpstr>PowerPoint Presentation</vt:lpstr>
      <vt:lpstr>ITA Section 116 – the basics</vt:lpstr>
      <vt:lpstr>Who holds back?</vt:lpstr>
      <vt:lpstr>Kau Case</vt:lpstr>
      <vt:lpstr>PowerPoint Presentation</vt:lpstr>
      <vt:lpstr>PowerPoint Presentation</vt:lpstr>
      <vt:lpstr>My vendor has a mortgage – are we screwed?</vt:lpstr>
      <vt:lpstr>PowerPoint Presentation</vt:lpstr>
      <vt:lpstr>Is the holdback 25% or 50%</vt:lpstr>
      <vt:lpstr>I asked the CRA</vt:lpstr>
      <vt:lpstr>Question 1</vt:lpstr>
      <vt:lpstr>Question 2</vt:lpstr>
      <vt:lpstr>Question 3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Non-residents &amp; real estate Sales</dc:title>
  <dc:creator>Renzo Isabella</dc:creator>
  <cp:lastModifiedBy>Renzo Isabella</cp:lastModifiedBy>
  <cp:revision>4</cp:revision>
  <dcterms:created xsi:type="dcterms:W3CDTF">2021-04-14T03:31:26Z</dcterms:created>
  <dcterms:modified xsi:type="dcterms:W3CDTF">2023-01-03T04:07:29Z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0x0101007044C4F13122B84CA94CC45587804964</vt:lpwstr>
  </property>
</Properties>
</file>